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972800" cy="16459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5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8F00"/>
    <a:srgbClr val="DCE6F2"/>
    <a:srgbClr val="FFFFFF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643"/>
  </p:normalViewPr>
  <p:slideViewPr>
    <p:cSldViewPr>
      <p:cViewPr>
        <p:scale>
          <a:sx n="100" d="100"/>
          <a:sy n="100" d="100"/>
        </p:scale>
        <p:origin x="1128" y="-2880"/>
      </p:cViewPr>
      <p:guideLst>
        <p:guide orient="horz" pos="2112"/>
        <p:guide pos="35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te.iitg.ac.in/" TargetMode="External"/><Relationship Id="rId4" Type="http://schemas.openxmlformats.org/officeDocument/2006/relationships/image" Target="../media/image2.jpg"/><Relationship Id="rId5" Type="http://schemas.openxmlformats.org/officeDocument/2006/relationships/hyperlink" Target="http://oir.iisc.ac.in/programmes-fulltime.php" TargetMode="External"/><Relationship Id="rId6" Type="http://schemas.openxmlformats.org/officeDocument/2006/relationships/hyperlink" Target="mailto:oir@admin.iisc.ernet.in" TargetMode="External"/><Relationship Id="rId7" Type="http://schemas.openxmlformats.org/officeDocument/2006/relationships/hyperlink" Target="mailto:iro@admin.iisc.ernet.in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0728542"/>
            <a:ext cx="10972800" cy="1828890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0" y="2825661"/>
            <a:ext cx="10972800" cy="965212"/>
          </a:xfrm>
          <a:custGeom>
            <a:avLst/>
            <a:gdLst>
              <a:gd name="connsiteX0" fmla="*/ 0 w 10972800"/>
              <a:gd name="connsiteY0" fmla="*/ 965212 h 965212"/>
              <a:gd name="connsiteX1" fmla="*/ 10972800 w 10972800"/>
              <a:gd name="connsiteY1" fmla="*/ 965212 h 965212"/>
              <a:gd name="connsiteX2" fmla="*/ 10972800 w 10972800"/>
              <a:gd name="connsiteY2" fmla="*/ 0 h 965212"/>
              <a:gd name="connsiteX3" fmla="*/ 0 w 10972800"/>
              <a:gd name="connsiteY3" fmla="*/ 0 h 965212"/>
              <a:gd name="connsiteX4" fmla="*/ 0 w 10972800"/>
              <a:gd name="connsiteY4" fmla="*/ 965212 h 9652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972800" h="965212">
                <a:moveTo>
                  <a:pt x="0" y="965212"/>
                </a:moveTo>
                <a:lnTo>
                  <a:pt x="10972800" y="965212"/>
                </a:lnTo>
                <a:lnTo>
                  <a:pt x="10972800" y="0"/>
                </a:lnTo>
                <a:lnTo>
                  <a:pt x="0" y="0"/>
                </a:lnTo>
                <a:lnTo>
                  <a:pt x="0" y="965212"/>
                </a:lnTo>
              </a:path>
            </a:pathLst>
          </a:custGeom>
          <a:solidFill>
            <a:srgbClr val="17171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6350" y="12573000"/>
            <a:ext cx="10966450" cy="247650"/>
          </a:xfrm>
          <a:custGeom>
            <a:avLst/>
            <a:gdLst>
              <a:gd name="connsiteX0" fmla="*/ 0 w 10966450"/>
              <a:gd name="connsiteY0" fmla="*/ 247650 h 247650"/>
              <a:gd name="connsiteX1" fmla="*/ 10966450 w 10966450"/>
              <a:gd name="connsiteY1" fmla="*/ 247650 h 247650"/>
              <a:gd name="connsiteX2" fmla="*/ 10966450 w 10966450"/>
              <a:gd name="connsiteY2" fmla="*/ 0 h 247650"/>
              <a:gd name="connsiteX3" fmla="*/ 0 w 10966450"/>
              <a:gd name="connsiteY3" fmla="*/ 0 h 247650"/>
              <a:gd name="connsiteX4" fmla="*/ 0 w 10966450"/>
              <a:gd name="connsiteY4" fmla="*/ 247650 h 2476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966450" h="247650">
                <a:moveTo>
                  <a:pt x="0" y="247650"/>
                </a:moveTo>
                <a:lnTo>
                  <a:pt x="10966450" y="247650"/>
                </a:lnTo>
                <a:lnTo>
                  <a:pt x="10966450" y="0"/>
                </a:lnTo>
                <a:lnTo>
                  <a:pt x="0" y="0"/>
                </a:lnTo>
                <a:lnTo>
                  <a:pt x="0" y="24765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0" y="6978015"/>
            <a:ext cx="10972800" cy="2095525"/>
          </a:xfrm>
          <a:custGeom>
            <a:avLst/>
            <a:gdLst>
              <a:gd name="connsiteX0" fmla="*/ 0 w 10972800"/>
              <a:gd name="connsiteY0" fmla="*/ 2095525 h 2095525"/>
              <a:gd name="connsiteX1" fmla="*/ 10972800 w 10972800"/>
              <a:gd name="connsiteY1" fmla="*/ 2095525 h 2095525"/>
              <a:gd name="connsiteX2" fmla="*/ 10972800 w 10972800"/>
              <a:gd name="connsiteY2" fmla="*/ 0 h 2095525"/>
              <a:gd name="connsiteX3" fmla="*/ 0 w 10972800"/>
              <a:gd name="connsiteY3" fmla="*/ 0 h 2095525"/>
              <a:gd name="connsiteX4" fmla="*/ 0 w 10972800"/>
              <a:gd name="connsiteY4" fmla="*/ 2095525 h 20955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972800" h="2095525">
                <a:moveTo>
                  <a:pt x="0" y="2095525"/>
                </a:moveTo>
                <a:lnTo>
                  <a:pt x="10972800" y="2095525"/>
                </a:lnTo>
                <a:lnTo>
                  <a:pt x="10972800" y="0"/>
                </a:lnTo>
                <a:lnTo>
                  <a:pt x="0" y="0"/>
                </a:lnTo>
                <a:lnTo>
                  <a:pt x="0" y="2095525"/>
                </a:lnTo>
              </a:path>
            </a:pathLst>
          </a:custGeom>
          <a:solidFill>
            <a:srgbClr val="3062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0" y="10706100"/>
            <a:ext cx="10972800" cy="38100"/>
          </a:xfrm>
          <a:custGeom>
            <a:avLst/>
            <a:gdLst>
              <a:gd name="connsiteX0" fmla="*/ 0 w 10972800"/>
              <a:gd name="connsiteY0" fmla="*/ 19050 h 38100"/>
              <a:gd name="connsiteX1" fmla="*/ 10972800 w 10972800"/>
              <a:gd name="connsiteY1" fmla="*/ 19050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972800" h="38100">
                <a:moveTo>
                  <a:pt x="0" y="19050"/>
                </a:moveTo>
                <a:lnTo>
                  <a:pt x="10972800" y="19050"/>
                </a:lnTo>
              </a:path>
            </a:pathLst>
          </a:custGeom>
          <a:ln w="25400">
            <a:solidFill>
              <a:srgbClr val="308D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972800" cy="16459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00200" y="1728362"/>
            <a:ext cx="7924800" cy="40503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800"/>
              </a:lnSpc>
              <a:tabLst>
                <a:tab pos="241300" algn="l"/>
                <a:tab pos="622300" algn="l"/>
                <a:tab pos="1384300" algn="l"/>
                <a:tab pos="2120900" algn="l"/>
                <a:tab pos="2133600" algn="l"/>
                <a:tab pos="2654300" algn="l"/>
              </a:tabLst>
            </a:pPr>
            <a:r>
              <a:rPr lang="en-US" altLang="zh-CN" sz="2400" b="1" smtClean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INDIAN</a:t>
            </a:r>
            <a:r>
              <a:rPr lang="en-US" altLang="zh-CN" sz="2400" smtClean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400" b="1" dirty="0" smtClean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INSTITUTE</a:t>
            </a:r>
            <a:r>
              <a:rPr lang="en-US" altLang="zh-CN" sz="2400" dirty="0" smtClean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400" b="1" dirty="0" smtClean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en-US" altLang="zh-CN" sz="2400" dirty="0" smtClean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400" b="1" dirty="0" smtClean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SCIENCE,</a:t>
            </a:r>
            <a:r>
              <a:rPr lang="en-US" altLang="zh-CN" sz="2400" dirty="0" smtClean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400" b="1" dirty="0" smtClean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BANGALORE,</a:t>
            </a:r>
            <a:r>
              <a:rPr lang="en-US" altLang="zh-CN" sz="2400" dirty="0" smtClean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400" b="1" dirty="0" smtClean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INDIA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200" y="9112984"/>
            <a:ext cx="110034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000" dirty="0" smtClean="0"/>
              <a:t>Fellowship </a:t>
            </a:r>
            <a:r>
              <a:rPr lang="en-US" sz="2000" dirty="0"/>
              <a:t>and Accommodation will be provided to all admitted </a:t>
            </a:r>
            <a:r>
              <a:rPr lang="en-US" sz="2000" dirty="0" smtClean="0"/>
              <a:t>students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000" dirty="0"/>
              <a:t>GRE or GATE is STRONGLY encouraged for </a:t>
            </a:r>
            <a:r>
              <a:rPr lang="en-US" sz="2000" dirty="0" smtClean="0"/>
              <a:t>evaluation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000" dirty="0" smtClean="0"/>
              <a:t>GATE </a:t>
            </a:r>
            <a:r>
              <a:rPr lang="en-US" sz="2000" dirty="0"/>
              <a:t>I</a:t>
            </a:r>
            <a:r>
              <a:rPr lang="en-US" sz="2000" dirty="0" smtClean="0"/>
              <a:t>nternational 2018 will be held in Ethiopia, Sri Lanka, Nepal, Bangladesh, UAE and Singapore. Examination could also be taken at any of the </a:t>
            </a:r>
            <a:r>
              <a:rPr lang="en-US" sz="2000" smtClean="0"/>
              <a:t>centres</a:t>
            </a:r>
            <a:r>
              <a:rPr lang="en-US" sz="2000" dirty="0" smtClean="0"/>
              <a:t> </a:t>
            </a:r>
            <a:r>
              <a:rPr lang="en-US" sz="2000" dirty="0" smtClean="0"/>
              <a:t>in India. </a:t>
            </a:r>
            <a:r>
              <a:rPr lang="en-US" sz="2000" dirty="0"/>
              <a:t>Last date for GATE application is October 5, 2017</a:t>
            </a:r>
            <a:r>
              <a:rPr lang="en-US" sz="2000" dirty="0" smtClean="0"/>
              <a:t> (</a:t>
            </a:r>
            <a:r>
              <a:rPr lang="en-US" sz="2000" i="1" dirty="0" smtClean="0">
                <a:hlinkClick r:id="rId3"/>
              </a:rPr>
              <a:t>http</a:t>
            </a:r>
            <a:r>
              <a:rPr lang="en-US" sz="2000" i="1" dirty="0">
                <a:hlinkClick r:id="rId3"/>
              </a:rPr>
              <a:t>://</a:t>
            </a:r>
            <a:r>
              <a:rPr lang="en-US" sz="2000" i="1" dirty="0" smtClean="0">
                <a:hlinkClick r:id="rId3"/>
              </a:rPr>
              <a:t>www.gate.iitg.ac.in</a:t>
            </a:r>
            <a:r>
              <a:rPr lang="en-US" sz="2000" dirty="0" smtClean="0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3842" y="7363361"/>
            <a:ext cx="43530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ONLINE applications are invited for: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200" dirty="0" err="1" smtClean="0">
                <a:solidFill>
                  <a:schemeClr val="bg1"/>
                </a:solidFill>
              </a:rPr>
              <a:t>M.Tech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(Research) in Engineering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200" dirty="0" smtClean="0">
                <a:solidFill>
                  <a:schemeClr val="bg1"/>
                </a:solidFill>
              </a:rPr>
              <a:t>Ph.D. in Science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200" dirty="0" smtClean="0">
                <a:solidFill>
                  <a:schemeClr val="bg1"/>
                </a:solidFill>
              </a:rPr>
              <a:t>Ph.D. in Engineering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88063" y="7391400"/>
            <a:ext cx="44165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IMPORTANT dates: 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The online application portal 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200" dirty="0" smtClean="0">
                <a:solidFill>
                  <a:schemeClr val="bg1"/>
                </a:solidFill>
              </a:rPr>
              <a:t>Opens on </a:t>
            </a:r>
            <a:r>
              <a:rPr lang="en-US" sz="2200" b="1" dirty="0" smtClean="0">
                <a:solidFill>
                  <a:schemeClr val="bg1"/>
                </a:solidFill>
              </a:rPr>
              <a:t>December 4, 2017</a:t>
            </a:r>
            <a:r>
              <a:rPr lang="en-US" sz="2200" dirty="0" smtClean="0">
                <a:solidFill>
                  <a:schemeClr val="bg1"/>
                </a:solidFill>
              </a:rPr>
              <a:t>, and 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200" dirty="0" smtClean="0">
                <a:solidFill>
                  <a:schemeClr val="bg1"/>
                </a:solidFill>
              </a:rPr>
              <a:t>Closes on </a:t>
            </a:r>
            <a:r>
              <a:rPr lang="en-US" sz="2200" b="1" dirty="0" smtClean="0">
                <a:solidFill>
                  <a:schemeClr val="bg1"/>
                </a:solidFill>
              </a:rPr>
              <a:t>February 5, 2018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19" y="2855893"/>
            <a:ext cx="108988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FULL-TIME </a:t>
            </a:r>
            <a:r>
              <a:rPr lang="en-US" altLang="zh-CN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GRADUATE PROGRAMMES FOR </a:t>
            </a:r>
            <a:r>
              <a:rPr lang="en-US" altLang="zh-CN" sz="2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INTERNATIONAL </a:t>
            </a:r>
          </a:p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STUDENTS 2018</a:t>
            </a:r>
            <a:endParaRPr lang="en-US" altLang="zh-CN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3842" y="228600"/>
            <a:ext cx="2145558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212" y="228600"/>
            <a:ext cx="1446774" cy="137139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6200" y="11125200"/>
            <a:ext cx="10972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For </a:t>
            </a:r>
            <a:r>
              <a:rPr lang="en-US" sz="2400" b="1" dirty="0" smtClean="0"/>
              <a:t>eligibility criteria and selection procedures: </a:t>
            </a:r>
          </a:p>
          <a:p>
            <a:pPr algn="ctr"/>
            <a:r>
              <a:rPr lang="en-US" sz="2200" i="1" dirty="0" smtClean="0">
                <a:hlinkClick r:id="rId5"/>
              </a:rPr>
              <a:t>http://oir.iisc.ac.in/programmes-fulltime.php</a:t>
            </a:r>
            <a:endParaRPr lang="en-US" sz="2200" i="1" dirty="0" smtClean="0"/>
          </a:p>
          <a:p>
            <a:pPr algn="ctr"/>
            <a:r>
              <a:rPr lang="en-US" sz="2400" b="1" dirty="0" smtClean="0"/>
              <a:t>For </a:t>
            </a:r>
            <a:r>
              <a:rPr lang="en-US" sz="2400" b="1" dirty="0"/>
              <a:t>any other queries, please contact us at:</a:t>
            </a:r>
          </a:p>
          <a:p>
            <a:pPr algn="ctr"/>
            <a:r>
              <a:rPr lang="en-US" sz="2200" i="1" dirty="0" smtClean="0">
                <a:hlinkClick r:id="rId6"/>
              </a:rPr>
              <a:t>iro@admin.iisc.ernet.in</a:t>
            </a:r>
            <a:endParaRPr lang="en-US" sz="2200" i="1" dirty="0" smtClean="0">
              <a:hlinkClick r:id="rId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96790" y="11658600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0" y="12573000"/>
            <a:ext cx="10972800" cy="247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10972800"/>
            <a:ext cx="10972800" cy="0"/>
          </a:xfrm>
          <a:prstGeom prst="line">
            <a:avLst/>
          </a:prstGeom>
          <a:ln w="19050">
            <a:solidFill>
              <a:srgbClr val="4E8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350" y="10735051"/>
            <a:ext cx="10966450" cy="9149"/>
          </a:xfrm>
          <a:prstGeom prst="line">
            <a:avLst/>
          </a:prstGeom>
          <a:ln w="793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2722</TotalTime>
  <Words>143</Words>
  <Application>Microsoft Macintosh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Wingdings</vt:lpstr>
      <vt:lpstr>宋体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Amita Sneh</cp:lastModifiedBy>
  <cp:revision>32</cp:revision>
  <cp:lastPrinted>2017-09-21T06:32:09Z</cp:lastPrinted>
  <dcterms:created xsi:type="dcterms:W3CDTF">2006-08-16T00:00:00Z</dcterms:created>
  <dcterms:modified xsi:type="dcterms:W3CDTF">2017-09-23T02:54:43Z</dcterms:modified>
</cp:coreProperties>
</file>